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5"/>
  </p:sldMasterIdLst>
  <p:notesMasterIdLst>
    <p:notesMasterId r:id="rId92"/>
  </p:notesMasterIdLst>
  <p:handoutMasterIdLst>
    <p:handoutMasterId r:id="rId93"/>
  </p:handoutMasterIdLst>
  <p:sldIdLst>
    <p:sldId id="394" r:id="rId6"/>
    <p:sldId id="475" r:id="rId7"/>
    <p:sldId id="430" r:id="rId8"/>
    <p:sldId id="438" r:id="rId9"/>
    <p:sldId id="576" r:id="rId10"/>
    <p:sldId id="577" r:id="rId11"/>
    <p:sldId id="578" r:id="rId12"/>
    <p:sldId id="579" r:id="rId13"/>
    <p:sldId id="617" r:id="rId14"/>
    <p:sldId id="580" r:id="rId15"/>
    <p:sldId id="603" r:id="rId16"/>
    <p:sldId id="605" r:id="rId17"/>
    <p:sldId id="606" r:id="rId18"/>
    <p:sldId id="607" r:id="rId19"/>
    <p:sldId id="608" r:id="rId20"/>
    <p:sldId id="609" r:id="rId21"/>
    <p:sldId id="610" r:id="rId22"/>
    <p:sldId id="611" r:id="rId23"/>
    <p:sldId id="612" r:id="rId24"/>
    <p:sldId id="613" r:id="rId25"/>
    <p:sldId id="614" r:id="rId26"/>
    <p:sldId id="581" r:id="rId27"/>
    <p:sldId id="616" r:id="rId28"/>
    <p:sldId id="615" r:id="rId29"/>
    <p:sldId id="619" r:id="rId30"/>
    <p:sldId id="618" r:id="rId31"/>
    <p:sldId id="623" r:id="rId32"/>
    <p:sldId id="624" r:id="rId33"/>
    <p:sldId id="625" r:id="rId34"/>
    <p:sldId id="626" r:id="rId35"/>
    <p:sldId id="627" r:id="rId36"/>
    <p:sldId id="628" r:id="rId37"/>
    <p:sldId id="629" r:id="rId38"/>
    <p:sldId id="630" r:id="rId39"/>
    <p:sldId id="631" r:id="rId40"/>
    <p:sldId id="632" r:id="rId41"/>
    <p:sldId id="633" r:id="rId42"/>
    <p:sldId id="634" r:id="rId43"/>
    <p:sldId id="635" r:id="rId44"/>
    <p:sldId id="636" r:id="rId45"/>
    <p:sldId id="638" r:id="rId46"/>
    <p:sldId id="639" r:id="rId47"/>
    <p:sldId id="640" r:id="rId48"/>
    <p:sldId id="641" r:id="rId49"/>
    <p:sldId id="642" r:id="rId50"/>
    <p:sldId id="643" r:id="rId51"/>
    <p:sldId id="646" r:id="rId52"/>
    <p:sldId id="647" r:id="rId53"/>
    <p:sldId id="648" r:id="rId54"/>
    <p:sldId id="649" r:id="rId55"/>
    <p:sldId id="650" r:id="rId56"/>
    <p:sldId id="653" r:id="rId57"/>
    <p:sldId id="654" r:id="rId58"/>
    <p:sldId id="655" r:id="rId59"/>
    <p:sldId id="656" r:id="rId60"/>
    <p:sldId id="659" r:id="rId61"/>
    <p:sldId id="660" r:id="rId62"/>
    <p:sldId id="661" r:id="rId63"/>
    <p:sldId id="664" r:id="rId64"/>
    <p:sldId id="665" r:id="rId65"/>
    <p:sldId id="667" r:id="rId66"/>
    <p:sldId id="620" r:id="rId67"/>
    <p:sldId id="583" r:id="rId68"/>
    <p:sldId id="621" r:id="rId69"/>
    <p:sldId id="477" r:id="rId70"/>
    <p:sldId id="574" r:id="rId71"/>
    <p:sldId id="575" r:id="rId72"/>
    <p:sldId id="572" r:id="rId73"/>
    <p:sldId id="587" r:id="rId74"/>
    <p:sldId id="588" r:id="rId75"/>
    <p:sldId id="584" r:id="rId76"/>
    <p:sldId id="593" r:id="rId77"/>
    <p:sldId id="594" r:id="rId78"/>
    <p:sldId id="595" r:id="rId79"/>
    <p:sldId id="573" r:id="rId80"/>
    <p:sldId id="596" r:id="rId81"/>
    <p:sldId id="597" r:id="rId82"/>
    <p:sldId id="598" r:id="rId83"/>
    <p:sldId id="599" r:id="rId84"/>
    <p:sldId id="600" r:id="rId85"/>
    <p:sldId id="601" r:id="rId86"/>
    <p:sldId id="602" r:id="rId87"/>
    <p:sldId id="436" r:id="rId88"/>
    <p:sldId id="435" r:id="rId89"/>
    <p:sldId id="421" r:id="rId90"/>
    <p:sldId id="437" r:id="rId91"/>
  </p:sldIdLst>
  <p:sldSz cx="12188825" cy="6858000"/>
  <p:notesSz cx="6858000" cy="9144000"/>
  <p:defaultTextStyle>
    <a:defPPr>
      <a:defRPr lang="en-US"/>
    </a:defPPr>
    <a:lvl1pPr marL="0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609422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218845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1828267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2437688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3047111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3656533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4265955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4875378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9693E00-1F91-4E2D-9036-0A5E8B9E8DBC}">
          <p14:sldIdLst>
            <p14:sldId id="394"/>
            <p14:sldId id="475"/>
            <p14:sldId id="430"/>
          </p14:sldIdLst>
        </p14:section>
        <p14:section name="Simple Sorting Algorithms" id="{D5903104-4C7D-4DE4-88E7-57F3BE08C51F}">
          <p14:sldIdLst>
            <p14:sldId id="438"/>
            <p14:sldId id="576"/>
            <p14:sldId id="577"/>
            <p14:sldId id="578"/>
            <p14:sldId id="579"/>
            <p14:sldId id="617"/>
            <p14:sldId id="580"/>
            <p14:sldId id="603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581"/>
            <p14:sldId id="616"/>
            <p14:sldId id="615"/>
            <p14:sldId id="619"/>
            <p14:sldId id="618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8"/>
            <p14:sldId id="639"/>
            <p14:sldId id="640"/>
            <p14:sldId id="641"/>
            <p14:sldId id="642"/>
            <p14:sldId id="643"/>
            <p14:sldId id="646"/>
            <p14:sldId id="647"/>
            <p14:sldId id="648"/>
            <p14:sldId id="649"/>
            <p14:sldId id="650"/>
            <p14:sldId id="653"/>
            <p14:sldId id="654"/>
            <p14:sldId id="655"/>
            <p14:sldId id="656"/>
            <p14:sldId id="659"/>
            <p14:sldId id="660"/>
            <p14:sldId id="661"/>
            <p14:sldId id="664"/>
            <p14:sldId id="665"/>
            <p14:sldId id="667"/>
            <p14:sldId id="620"/>
            <p14:sldId id="583"/>
            <p14:sldId id="621"/>
          </p14:sldIdLst>
        </p14:section>
        <p14:section name="Shuffling" id="{D884B062-21BA-408A-85D1-88D15D1FD3DC}">
          <p14:sldIdLst>
            <p14:sldId id="477"/>
            <p14:sldId id="574"/>
            <p14:sldId id="575"/>
          </p14:sldIdLst>
        </p14:section>
        <p14:section name="Advanced Sorting Algorithms" id="{1273E4B3-1073-4EBB-BB4D-BAF8AF072FAA}">
          <p14:sldIdLst>
            <p14:sldId id="572"/>
            <p14:sldId id="587"/>
            <p14:sldId id="588"/>
            <p14:sldId id="584"/>
            <p14:sldId id="593"/>
            <p14:sldId id="594"/>
            <p14:sldId id="595"/>
          </p14:sldIdLst>
        </p14:section>
        <p14:section name="Searching Algorithms" id="{3CA6381D-C1E1-4771-9502-21C92B4FC737}">
          <p14:sldIdLst>
            <p14:sldId id="573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Conclusion" id="{4BF49AFF-9EC6-427A-9F8E-A964CAD38ABD}">
          <p14:sldIdLst>
            <p14:sldId id="436"/>
            <p14:sldId id="435"/>
            <p14:sldId id="421"/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6161"/>
    <a:srgbClr val="F0A22E"/>
    <a:srgbClr val="FF8B8B"/>
    <a:srgbClr val="FF3737"/>
    <a:srgbClr val="FF5B5B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754" autoAdjust="0"/>
    <p:restoredTop sz="94145" autoAdjust="0"/>
  </p:normalViewPr>
  <p:slideViewPr>
    <p:cSldViewPr>
      <p:cViewPr varScale="1">
        <p:scale>
          <a:sx n="114" d="100"/>
          <a:sy n="114" d="100"/>
        </p:scale>
        <p:origin x="121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50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9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commentAuthors" Target="commentAuthors.xml"/><Relationship Id="rId99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780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08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687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467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111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533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955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378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28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7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26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0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3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4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7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2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3" y="4164084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3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3" y="5011672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3" y="5394606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3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5" y="6525003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3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2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3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52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4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5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09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6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14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6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9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3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3" y="261001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9" y="40327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6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5" y="6525003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3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5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4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9048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63" indent="-304763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048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10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571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334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094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857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4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8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7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1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slide" Target="slide75.xml"/><Relationship Id="rId3" Type="http://schemas.openxmlformats.org/officeDocument/2006/relationships/image" Target="../media/image11.png"/><Relationship Id="rId7" Type="http://schemas.openxmlformats.org/officeDocument/2006/relationships/slide" Target="slide65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0.png"/><Relationship Id="rId5" Type="http://schemas.openxmlformats.org/officeDocument/2006/relationships/image" Target="../media/image11.png"/><Relationship Id="rId10" Type="http://schemas.openxmlformats.org/officeDocument/2006/relationships/slide" Target="slide68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image" Target="../media/image1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ualgo.net/en/sor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s://en.wikipedia.org/wiki/Insertion_sort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nsertion_sort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bost.ocks.org/mike/shuffle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://en.wikipedia.org/wiki/Merge_sor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s://en.wikipedia.org/wiki/Quicksort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://en.wikipedia.org/wiki/Counting_s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en.wikipedia.org/wiki/Bucket_s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ogosort" TargetMode="External"/><Relationship Id="rId3" Type="http://schemas.openxmlformats.org/officeDocument/2006/relationships/hyperlink" Target="https://en.wikipedia.org/wiki/Bubble_sort" TargetMode="External"/><Relationship Id="rId7" Type="http://schemas.openxmlformats.org/officeDocument/2006/relationships/hyperlink" Target="https://en.wikipedia.org/wiki/Heapsort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rge_sort" TargetMode="External"/><Relationship Id="rId5" Type="http://schemas.openxmlformats.org/officeDocument/2006/relationships/hyperlink" Target="https://en.wikipedia.org/wiki/Quicksort" TargetMode="External"/><Relationship Id="rId4" Type="http://schemas.openxmlformats.org/officeDocument/2006/relationships/hyperlink" Target="https://en.wikipedia.org/wiki/Insertion_sort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fca.edu/~galles/visualization/Search.html" TargetMode="External"/><Relationship Id="rId2" Type="http://schemas.openxmlformats.org/officeDocument/2006/relationships/hyperlink" Target="https://en.wikipedia.org/wiki/Linear_sear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en.wikipedia.org/wiki/Binary_search_algorith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hyperlink" Target="http://www.cs.armstrong.edu/liang/animation/web/BinarySearch.html" TargetMode="Externa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watch?v=l1ed_bTv7Hw" TargetMode="External"/><Relationship Id="rId2" Type="http://schemas.openxmlformats.org/officeDocument/2006/relationships/hyperlink" Target="https://en.wikipedia.org/wiki/Interpolation_search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a/1934004" TargetMode="Externa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telenor.bg/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7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67719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4" y="51470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652204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9933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" y="3419947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5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74170" y="3506829"/>
            <a:ext cx="148034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Sorting</a:t>
            </a:r>
          </a:p>
          <a:p>
            <a:pPr algn="ctr">
              <a:lnSpc>
                <a:spcPct val="85000"/>
              </a:lnSpc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Searching</a:t>
            </a: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6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/>
              <a:t>Sorting and Searching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369928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/>
              <a:t>Sorting, Searching, Shuffling</a:t>
            </a:r>
          </a:p>
        </p:txBody>
      </p:sp>
      <p:pic>
        <p:nvPicPr>
          <p:cNvPr id="2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8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0C6385-68FB-4CC5-92CC-7E17E50279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036" y="3550645"/>
            <a:ext cx="2916310" cy="262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Selection sort</a:t>
            </a:r>
            <a:r>
              <a:rPr lang="en-US" sz="3200" dirty="0"/>
              <a:t> – simple, but inefficient algorithm (</a:t>
            </a:r>
            <a:r>
              <a:rPr lang="en-US" sz="3200" dirty="0">
                <a:hlinkClick r:id="rId3"/>
              </a:rPr>
              <a:t>visualize</a:t>
            </a:r>
            <a:r>
              <a:rPr lang="en-US" sz="3200" dirty="0"/>
              <a:t>)</a:t>
            </a:r>
          </a:p>
          <a:p>
            <a:pPr lvl="1"/>
            <a:r>
              <a:rPr lang="en-US" sz="3000" dirty="0"/>
              <a:t>Swap the first with the min element on the right, then the second, etc.</a:t>
            </a:r>
          </a:p>
          <a:p>
            <a:pPr lvl="1" indent="-231606">
              <a:buClr>
                <a:srgbClr val="F0A22E"/>
              </a:buClr>
            </a:pPr>
            <a:r>
              <a:rPr lang="en-US" sz="2800" dirty="0"/>
              <a:t>Memory: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O(1)</a:t>
            </a:r>
            <a:endParaRPr lang="en-US" sz="2800" dirty="0">
              <a:solidFill>
                <a:prstClr val="white"/>
              </a:solidFill>
            </a:endParaRPr>
          </a:p>
          <a:p>
            <a:pPr lvl="1" indent="-231606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Stable: No</a:t>
            </a:r>
          </a:p>
          <a:p>
            <a:pPr lvl="1" indent="-231606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Method: Selection</a:t>
            </a:r>
          </a:p>
          <a:p>
            <a:pPr lvl="1"/>
            <a:endParaRPr lang="en-US" sz="3000" dirty="0"/>
          </a:p>
          <a:p>
            <a:pPr marL="377887" lvl="1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282816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1426473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088F59-B825-467E-AD34-4DB2AE3C05A7}"/>
              </a:ext>
            </a:extLst>
          </p:cNvPr>
          <p:cNvSpPr txBox="1"/>
          <p:nvPr/>
        </p:nvSpPr>
        <p:spPr>
          <a:xfrm>
            <a:off x="5606435" y="247165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40488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2444099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9661148" y="2445478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949143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3440069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6620924" y="247165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116499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4482240" y="251460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4590923" y="221998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456154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5499049" y="251460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5607732" y="221998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091454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6485294" y="251460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6593977" y="221998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73426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7524653" y="251460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8645749" y="251460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860749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97" y="2968698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10" y="2960905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8529507" y="2500007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8638190" y="2207236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464707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97" y="2968698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10" y="2960905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9542746" y="2476937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9651429" y="2184166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950900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343B2C8A-3071-4C9D-A46C-7ECB5304A6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712835"/>
                  </p:ext>
                </p:extLst>
              </p:nvPr>
            </p:nvGraphicFramePr>
            <p:xfrm>
              <a:off x="1415566" y="1295400"/>
              <a:ext cx="3840647" cy="2160927"/>
            </p:xfrm>
            <a:graphic>
              <a:graphicData uri="http://schemas.microsoft.com/office/powerpoint/2016/sectionzoom">
                <psez:sectionZm>
                  <psez:sectionZmObj sectionId="{D5903104-4C7D-4DE4-88E7-57F3BE08C51F}">
                    <psez:zmPr id="{31D06170-5DD4-45F1-9D1C-2C500648BC4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647" cy="2160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43B2C8A-3071-4C9D-A46C-7ECB5304A6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5566" y="1295400"/>
                <a:ext cx="3840647" cy="2160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EBD020EB-F5AE-4E33-8DE6-AEC8AB057E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800720"/>
                  </p:ext>
                </p:extLst>
              </p:nvPr>
            </p:nvGraphicFramePr>
            <p:xfrm>
              <a:off x="6673365" y="1295399"/>
              <a:ext cx="3840647" cy="2160927"/>
            </p:xfrm>
            <a:graphic>
              <a:graphicData uri="http://schemas.microsoft.com/office/powerpoint/2016/sectionzoom">
                <psez:sectionZm>
                  <psez:sectionZmObj sectionId="{D884B062-21BA-408A-85D1-88D15D1FD3DC}">
                    <psez:zmPr id="{12389920-581F-42A5-BC2A-ED89BBAC2B8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647" cy="2160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BD020EB-F5AE-4E33-8DE6-AEC8AB057E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3365" y="1295399"/>
                <a:ext cx="3840647" cy="2160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FEDDB2D5-24A9-43CC-8F40-650705A912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3434889"/>
                  </p:ext>
                </p:extLst>
              </p:nvPr>
            </p:nvGraphicFramePr>
            <p:xfrm>
              <a:off x="1415565" y="3886199"/>
              <a:ext cx="3840647" cy="2160927"/>
            </p:xfrm>
            <a:graphic>
              <a:graphicData uri="http://schemas.microsoft.com/office/powerpoint/2016/sectionzoom">
                <psez:sectionZm>
                  <psez:sectionZmObj sectionId="{1273E4B3-1073-4EBB-BB4D-BAF8AF072FAA}">
                    <psez:zmPr id="{6A09C3CA-37B0-4845-8997-70F09185BC34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647" cy="2160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EDDB2D5-24A9-43CC-8F40-650705A912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5565" y="3886199"/>
                <a:ext cx="3840647" cy="2160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1D6EE0B-F7C0-42A0-A916-5D146D4D9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3043305"/>
                  </p:ext>
                </p:extLst>
              </p:nvPr>
            </p:nvGraphicFramePr>
            <p:xfrm>
              <a:off x="6673364" y="3886200"/>
              <a:ext cx="3840647" cy="2160927"/>
            </p:xfrm>
            <a:graphic>
              <a:graphicData uri="http://schemas.microsoft.com/office/powerpoint/2016/sectionzoom">
                <psez:sectionZm>
                  <psez:sectionZmObj sectionId="{3CA6381D-C1E1-4771-9502-21C92B4FC737}">
                    <psez:zmPr id="{3B29E1C2-E0EA-4D1F-9E79-43D4262258D7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647" cy="2160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1D6EE0B-F7C0-42A0-A916-5D146D4D9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3364" y="3886200"/>
                <a:ext cx="3840647" cy="2160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130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97" y="2968698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10" y="2960905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7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97" y="2968698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10" y="2960905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66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11804822" cy="5570355"/>
          </a:xfrm>
        </p:spPr>
        <p:txBody>
          <a:bodyPr/>
          <a:lstStyle/>
          <a:p>
            <a:pPr marL="363538" indent="-363538"/>
            <a:r>
              <a:rPr lang="en-US" dirty="0"/>
              <a:t>Why the "selection sort"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unstable</a:t>
            </a:r>
            <a:r>
              <a:rPr lang="en-US" dirty="0"/>
              <a:t>?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Swaps the first element with the min element on the right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Swaps the second element with the min element on the right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363538" indent="-363538"/>
            <a:r>
              <a:rPr lang="en-US" dirty="0"/>
              <a:t>During the swaps equal elements can jump over each 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Sort: Why Unstable?</a:t>
            </a:r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extLst/>
          </p:nvPr>
        </p:nvGraphicFramePr>
        <p:xfrm>
          <a:off x="826691" y="5791200"/>
          <a:ext cx="2895599" cy="496824"/>
        </p:xfrm>
        <a:graphic>
          <a:graphicData uri="http://schemas.openxmlformats.org/drawingml/2006/table">
            <a:tbl>
              <a:tblPr/>
              <a:tblGrid>
                <a:gridCol w="580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5♠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2♣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417491" y="51816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9938" y="4670612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</a:p>
        </p:txBody>
      </p:sp>
      <p:graphicFrame>
        <p:nvGraphicFramePr>
          <p:cNvPr id="13" name="Group 3"/>
          <p:cNvGraphicFramePr>
            <a:graphicFrameLocks noGrp="1"/>
          </p:cNvGraphicFramePr>
          <p:nvPr>
            <p:extLst/>
          </p:nvPr>
        </p:nvGraphicFramePr>
        <p:xfrm>
          <a:off x="4646612" y="5791200"/>
          <a:ext cx="2895599" cy="496824"/>
        </p:xfrm>
        <a:graphic>
          <a:graphicData uri="http://schemas.openxmlformats.org/drawingml/2006/table">
            <a:tbl>
              <a:tblPr/>
              <a:tblGrid>
                <a:gridCol w="580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5♠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2♣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Freeform 9"/>
          <p:cNvSpPr>
            <a:spLocks/>
          </p:cNvSpPr>
          <p:nvPr/>
        </p:nvSpPr>
        <p:spPr bwMode="auto">
          <a:xfrm>
            <a:off x="4875212" y="5193833"/>
            <a:ext cx="2362200" cy="44496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7754" y="4658380"/>
            <a:ext cx="93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swap</a:t>
            </a: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9877518" y="5181600"/>
            <a:ext cx="1143000" cy="44496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72022" y="4689157"/>
            <a:ext cx="210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equal elements</a:t>
            </a:r>
          </a:p>
          <a:p>
            <a:r>
              <a:rPr lang="en-US" dirty="0"/>
              <a:t>changed order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95632" y="5187717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0412" y="4689157"/>
            <a:ext cx="67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left</a:t>
            </a: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8456613" y="5791200"/>
          <a:ext cx="2895599" cy="496824"/>
        </p:xfrm>
        <a:graphic>
          <a:graphicData uri="http://schemas.openxmlformats.org/drawingml/2006/table">
            <a:tbl>
              <a:tblPr/>
              <a:tblGrid>
                <a:gridCol w="580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2♣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5♠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960812" y="60198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70812" y="60198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2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7" grpId="0" animBg="1"/>
      <p:bldP spid="18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BFD89-1DEC-4C2D-BAC1-C7147D6E1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3C25AA-25E6-4AF5-90DB-AFBACFF6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Code</a:t>
            </a:r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ECC26-AAE3-45A1-AC6A-4814B38042C1}"/>
              </a:ext>
            </a:extLst>
          </p:cNvPr>
          <p:cNvSpPr/>
          <p:nvPr/>
        </p:nvSpPr>
        <p:spPr>
          <a:xfrm>
            <a:off x="608012" y="1676400"/>
            <a:ext cx="10667998" cy="45227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collection.Length; 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index;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curr = index + 1; curr &lt; collection.Length; curr++)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(Less(collection[curr], collection[min]))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min = curr;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Swap(collection, index, min);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950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Sorting Algorithms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37505"/>
              </p:ext>
            </p:extLst>
          </p:nvPr>
        </p:nvGraphicFramePr>
        <p:xfrm>
          <a:off x="433200" y="1219200"/>
          <a:ext cx="11274297" cy="1356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2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Average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Memory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Stable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2"/>
                        </a:rPr>
                        <a:t>SelectionSort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30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hlinkClick r:id="rId3"/>
              </a:rPr>
              <a:t>Bubble sort</a:t>
            </a:r>
            <a:r>
              <a:rPr lang="en-US" sz="3200" dirty="0"/>
              <a:t> – simple, but inefficient algorithm (</a:t>
            </a:r>
            <a:r>
              <a:rPr lang="en-US" sz="3200" dirty="0">
                <a:hlinkClick r:id="rId4"/>
              </a:rPr>
              <a:t>visualize</a:t>
            </a:r>
            <a:r>
              <a:rPr lang="en-US" sz="3200" dirty="0"/>
              <a:t>)</a:t>
            </a:r>
          </a:p>
          <a:p>
            <a:pPr lvl="1"/>
            <a:r>
              <a:rPr lang="en-US" sz="3000" dirty="0"/>
              <a:t>Swaps to neighbor elements when not in order until sorted</a:t>
            </a:r>
          </a:p>
          <a:p>
            <a:pPr lvl="1"/>
            <a:r>
              <a:rPr lang="en-US" sz="3000" dirty="0"/>
              <a:t>Memory: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O(1)</a:t>
            </a:r>
          </a:p>
          <a:p>
            <a:pPr lvl="1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Stable: Yes</a:t>
            </a:r>
          </a:p>
          <a:p>
            <a:pPr lvl="1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Method: Exchanging</a:t>
            </a:r>
          </a:p>
          <a:p>
            <a:pPr lvl="1"/>
            <a:endParaRPr lang="en-US" sz="3000" dirty="0"/>
          </a:p>
          <a:p>
            <a:pPr marL="377887" lvl="1" indent="0">
              <a:buFont typeface="Wingdings" panose="05000000000000000000" pitchFamily="2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22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8362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9603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4152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794140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06553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330010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3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40079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52492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311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752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876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667529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775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899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030447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4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68681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7880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48465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93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788089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889330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6297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88376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9814606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919657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9640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9242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4440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13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675136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62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084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044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099323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752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712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47664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65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61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277600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68564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78524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439053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Simple Sorting Algorithms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BubbleSort</a:t>
            </a:r>
            <a:r>
              <a:rPr lang="en-US" dirty="0"/>
              <a:t>, </a:t>
            </a:r>
            <a:r>
              <a:rPr lang="en-US" noProof="1"/>
              <a:t>InsertionSort</a:t>
            </a:r>
            <a:r>
              <a:rPr lang="en-US" dirty="0"/>
              <a:t>, </a:t>
            </a:r>
            <a:r>
              <a:rPr lang="en-US" noProof="1"/>
              <a:t>SelectSort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Graphic 3" descr="Bar chart">
            <a:extLst>
              <a:ext uri="{FF2B5EF4-FFF2-40B4-BE49-F238E27FC236}">
                <a16:creationId xmlns:a16="http://schemas.microsoft.com/office/drawing/2014/main" id="{71BA4389-2639-4761-A0EA-2BB31BB01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9239" y="990600"/>
            <a:ext cx="4230348" cy="42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61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7875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8871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79482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79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75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603081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0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7697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7657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376111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13174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09201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343138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27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23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45623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177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137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5374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68564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78524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780277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79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75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961642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2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13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416294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365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32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666869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Sorting algorithm</a:t>
            </a:r>
          </a:p>
          <a:p>
            <a:pPr lvl="1"/>
            <a:r>
              <a:rPr lang="en-US" dirty="0"/>
              <a:t>An algorithm that rearranges elements in a list</a:t>
            </a:r>
          </a:p>
          <a:p>
            <a:pPr lvl="2"/>
            <a:r>
              <a:rPr lang="en-US" dirty="0"/>
              <a:t>In non-decreasing order</a:t>
            </a:r>
          </a:p>
          <a:p>
            <a:pPr lvl="1"/>
            <a:r>
              <a:rPr lang="en-US" dirty="0"/>
              <a:t>Elements must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comparable</a:t>
            </a:r>
          </a:p>
          <a:p>
            <a:r>
              <a:rPr lang="en-US" dirty="0"/>
              <a:t>More formally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is a sequence / list of elements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is an rearrangement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permutation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In non-decreasing order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Sorting Algorithm?</a:t>
            </a:r>
            <a:endParaRPr lang="en-US" dirty="0"/>
          </a:p>
        </p:txBody>
      </p:sp>
      <p:pic>
        <p:nvPicPr>
          <p:cNvPr id="5" name="Picture 8" descr="http://panthema.net/2013/sound-of-sorting/thum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25" y="2590800"/>
            <a:ext cx="2971800" cy="217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4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27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23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980070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939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899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171692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79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75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61245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13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952545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365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32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71518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9033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993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789750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63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8272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8232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64060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63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7697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7657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379938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63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365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32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98863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69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80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79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75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16621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Efficient sorting algorithms are important for</a:t>
            </a:r>
          </a:p>
          <a:p>
            <a:pPr lvl="1"/>
            <a:r>
              <a:rPr lang="en-US" dirty="0"/>
              <a:t>Producing human-readable output</a:t>
            </a:r>
          </a:p>
          <a:p>
            <a:pPr lvl="1"/>
            <a:r>
              <a:rPr lang="en-US" noProof="1"/>
              <a:t>Canonicalizing</a:t>
            </a:r>
            <a:r>
              <a:rPr lang="en-US" dirty="0"/>
              <a:t> data – making data uniquely arranged</a:t>
            </a:r>
          </a:p>
          <a:p>
            <a:pPr lvl="1"/>
            <a:r>
              <a:rPr lang="en-US" dirty="0"/>
              <a:t>In conjunction with other algorithms, like binary searching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 of sorting: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– Example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1979612" y="5410200"/>
          <a:ext cx="2667000" cy="438912"/>
        </p:xfrm>
        <a:graphic>
          <a:graphicData uri="http://schemas.openxmlformats.org/drawingml/2006/table">
            <a:tbl>
              <a:tblPr/>
              <a:tblGrid>
                <a:gridCol w="5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4412" y="4782312"/>
            <a:ext cx="2045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Unsorted list</a:t>
            </a:r>
          </a:p>
        </p:txBody>
      </p:sp>
      <p:graphicFrame>
        <p:nvGraphicFramePr>
          <p:cNvPr id="8" name="Group 3"/>
          <p:cNvGraphicFramePr>
            <a:graphicFrameLocks noGrp="1"/>
          </p:cNvGraphicFramePr>
          <p:nvPr>
            <p:extLst/>
          </p:nvPr>
        </p:nvGraphicFramePr>
        <p:xfrm>
          <a:off x="7476964" y="5410200"/>
          <a:ext cx="2667000" cy="438912"/>
        </p:xfrm>
        <a:graphic>
          <a:graphicData uri="http://schemas.openxmlformats.org/drawingml/2006/table">
            <a:tbl>
              <a:tblPr/>
              <a:tblGrid>
                <a:gridCol w="5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781764" y="4782312"/>
            <a:ext cx="164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Sorted list</a:t>
            </a:r>
          </a:p>
        </p:txBody>
      </p:sp>
      <p:pic>
        <p:nvPicPr>
          <p:cNvPr id="2050" name="Picture 2" descr="http://www.magister.fi/wp-content/uploads/2012/10/process_automation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32" y="5087112"/>
            <a:ext cx="1085088" cy="10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4886164" y="5620512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91164" y="5615346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61012" y="4746314"/>
            <a:ext cx="970810" cy="35460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378586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69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80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13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745592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24" y="2973324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80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37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Sorting Algorithms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84676"/>
              </p:ext>
            </p:extLst>
          </p:nvPr>
        </p:nvGraphicFramePr>
        <p:xfrm>
          <a:off x="433200" y="1219200"/>
          <a:ext cx="11274297" cy="20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2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Average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Memory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Stable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2"/>
                        </a:rPr>
                        <a:t>SelectionSort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3"/>
                        </a:rPr>
                        <a:t>BubbleSort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Exchanging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408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hlinkClick r:id="rId2"/>
              </a:rPr>
              <a:t>Insertion sort</a:t>
            </a:r>
            <a:r>
              <a:rPr lang="en-US" sz="3200" dirty="0"/>
              <a:t> – simple, but inefficient algorithm (</a:t>
            </a:r>
            <a:r>
              <a:rPr lang="en-US" sz="3200" dirty="0">
                <a:hlinkClick r:id="rId3"/>
              </a:rPr>
              <a:t>visualize</a:t>
            </a:r>
            <a:r>
              <a:rPr lang="en-US" sz="3200" dirty="0"/>
              <a:t>)</a:t>
            </a:r>
          </a:p>
          <a:p>
            <a:pPr lvl="1"/>
            <a:r>
              <a:rPr lang="en-US" sz="3000" dirty="0"/>
              <a:t>Move the first unsorted element left to its place</a:t>
            </a:r>
          </a:p>
          <a:p>
            <a:pPr lvl="1"/>
            <a:r>
              <a:rPr lang="en-US" sz="3000" dirty="0"/>
              <a:t>Memory: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O(1)</a:t>
            </a:r>
          </a:p>
          <a:p>
            <a:pPr lvl="1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Stable: Yes</a:t>
            </a:r>
          </a:p>
          <a:p>
            <a:pPr lvl="1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Method: Insertion</a:t>
            </a:r>
          </a:p>
          <a:p>
            <a:pPr lvl="1"/>
            <a:endParaRPr lang="en-US" sz="3000" dirty="0"/>
          </a:p>
          <a:p>
            <a:pPr marL="377887" lvl="1" indent="0">
              <a:buFont typeface="Wingdings" panose="05000000000000000000" pitchFamily="2" charset="2"/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30848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Sorting Algorithms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316941"/>
              </p:ext>
            </p:extLst>
          </p:nvPr>
        </p:nvGraphicFramePr>
        <p:xfrm>
          <a:off x="433200" y="1219200"/>
          <a:ext cx="11274297" cy="2646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2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Average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Memory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Stable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2"/>
                        </a:rPr>
                        <a:t>SelectionSort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3"/>
                        </a:rPr>
                        <a:t>BubbleSort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Exchanging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7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4"/>
                        </a:rPr>
                        <a:t>InsertionSort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Insertion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494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Shuffling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Fisher-Yates Shuffle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5" name="Graphic 14" descr="Arrow: Clockwise curve">
            <a:extLst>
              <a:ext uri="{FF2B5EF4-FFF2-40B4-BE49-F238E27FC236}">
                <a16:creationId xmlns:a16="http://schemas.microsoft.com/office/drawing/2014/main" id="{363B6FE1-7DD2-4C43-A4BD-69902BFAD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V="1">
            <a:off x="3731278" y="940333"/>
            <a:ext cx="2745068" cy="4876800"/>
          </a:xfrm>
          <a:prstGeom prst="rect">
            <a:avLst/>
          </a:prstGeom>
        </p:spPr>
      </p:pic>
      <p:pic>
        <p:nvPicPr>
          <p:cNvPr id="16" name="Graphic 15" descr="Arrow: Clockwise curve">
            <a:extLst>
              <a:ext uri="{FF2B5EF4-FFF2-40B4-BE49-F238E27FC236}">
                <a16:creationId xmlns:a16="http://schemas.microsoft.com/office/drawing/2014/main" id="{2CEB68D2-0B69-47BE-B57B-ECED90269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236102" y="-1219201"/>
            <a:ext cx="3411820" cy="74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6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Shuffling</a:t>
            </a:r>
            <a:r>
              <a:rPr lang="en-US" dirty="0"/>
              <a:t> == randomizing the order of items in a collection</a:t>
            </a:r>
          </a:p>
          <a:p>
            <a:pPr lvl="1"/>
            <a:r>
              <a:rPr lang="en-US" dirty="0"/>
              <a:t>Generate a random permutation</a:t>
            </a:r>
          </a:p>
          <a:p>
            <a:r>
              <a:rPr lang="en-US" i="1" dirty="0"/>
              <a:t>The generation of random numbers is too important to be left to chance.</a:t>
            </a:r>
            <a:r>
              <a:rPr lang="en-US" dirty="0"/>
              <a:t> —Robert R. Coveyou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Shuffling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036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Fisher–Yates Shuffle Algorithm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219200"/>
            <a:ext cx="108966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Shuffle&lt;T&gt;(T[] source)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rnd = new Random();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source.Length;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Exchange array[i] with random element in array[i … n-1]</a:t>
            </a:r>
            <a:endParaRPr lang="bg-BG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i + rnd.Next(0, source.Length - i);</a:t>
            </a:r>
            <a:endParaRPr lang="bg-BG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temp = source[i];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source[i] = source[r];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source[r] = temp;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23012" y="5654477"/>
            <a:ext cx="5257801" cy="735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800" b="0" dirty="0">
                <a:latin typeface="+mn-lt"/>
              </a:rPr>
              <a:t>Shuffle algorithms: </a:t>
            </a:r>
            <a:r>
              <a:rPr lang="en-US" sz="2800" b="0" dirty="0">
                <a:latin typeface="+mn-lt"/>
                <a:hlinkClick r:id="rId2"/>
              </a:rPr>
              <a:t>visualization</a:t>
            </a:r>
            <a:endParaRPr lang="en-US" sz="2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8509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Advanced Sorting Algorithms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QuickSort</a:t>
            </a:r>
            <a:r>
              <a:rPr lang="en-US" dirty="0"/>
              <a:t>, </a:t>
            </a:r>
            <a:r>
              <a:rPr lang="en-US" noProof="1"/>
              <a:t>MergeSort</a:t>
            </a:r>
            <a:r>
              <a:rPr lang="en-US" dirty="0"/>
              <a:t>, </a:t>
            </a:r>
            <a:r>
              <a:rPr lang="en-US" noProof="1"/>
              <a:t>BucketSort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12B44A-64DA-4715-874A-4A0E9A50FC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6" y="1749787"/>
            <a:ext cx="2539682" cy="2539682"/>
          </a:xfrm>
          <a:prstGeom prst="rect">
            <a:avLst/>
          </a:prstGeom>
        </p:spPr>
      </p:pic>
      <p:pic>
        <p:nvPicPr>
          <p:cNvPr id="13" name="Graphic 12" descr="Voice">
            <a:extLst>
              <a:ext uri="{FF2B5EF4-FFF2-40B4-BE49-F238E27FC236}">
                <a16:creationId xmlns:a16="http://schemas.microsoft.com/office/drawing/2014/main" id="{1151446B-C15D-4D85-A103-41FFA0276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4143" y="762000"/>
            <a:ext cx="4639094" cy="46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0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>
                <a:hlinkClick r:id="rId2"/>
              </a:rPr>
              <a:t>Merge sort</a:t>
            </a:r>
            <a:r>
              <a:rPr lang="en-US" sz="3500" dirty="0"/>
              <a:t> is efficient sorting algorithm (</a:t>
            </a:r>
            <a:r>
              <a:rPr lang="en-US" sz="3500" dirty="0">
                <a:hlinkClick r:id="rId3"/>
              </a:rPr>
              <a:t>visualize</a:t>
            </a:r>
            <a:r>
              <a:rPr lang="en-US" sz="3500" dirty="0"/>
              <a:t>)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Divide the list into sub-lists (typically 2 sub-lists)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Sort each sub-list (recursively call merge-sort)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Merge the sorted sub-lists into a single list</a:t>
            </a:r>
          </a:p>
          <a:p>
            <a:r>
              <a:rPr lang="en-US" sz="3500" dirty="0"/>
              <a:t>Best, average and worst case: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O(n*log(n))</a:t>
            </a:r>
          </a:p>
          <a:p>
            <a:r>
              <a:rPr lang="en-US" sz="3500" dirty="0"/>
              <a:t>Memory: </a:t>
            </a:r>
          </a:p>
          <a:p>
            <a:pPr lvl="1"/>
            <a:r>
              <a:rPr lang="en-US" sz="3300" dirty="0"/>
              <a:t>Typically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 lvl="1"/>
            <a:r>
              <a:rPr lang="en-US" sz="3300" dirty="0"/>
              <a:t>With in-place merge can be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O(1)</a:t>
            </a:r>
            <a:endParaRPr lang="en-US" sz="3300" dirty="0"/>
          </a:p>
          <a:p>
            <a:r>
              <a:rPr lang="en-US" sz="3500" dirty="0"/>
              <a:t>Highly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parallelizable</a:t>
            </a:r>
            <a:r>
              <a:rPr lang="en-US" sz="3500" dirty="0"/>
              <a:t> on multiple cores / machines </a:t>
            </a:r>
            <a:r>
              <a:rPr lang="en-US" sz="3500" dirty="0">
                <a:sym typeface="Wingdings" panose="05000000000000000000" pitchFamily="2" charset="2"/>
              </a:rPr>
              <a:t> </a:t>
            </a:r>
            <a:r>
              <a:rPr lang="en-US" sz="3500" dirty="0"/>
              <a:t>up to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O(log(n))</a:t>
            </a:r>
            <a:endParaRPr lang="en-US" sz="3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Merge Sort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6412" y="4358449"/>
            <a:ext cx="4343400" cy="1280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Stable: Yes</a:t>
            </a:r>
          </a:p>
          <a:p>
            <a: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Method: Merging</a:t>
            </a:r>
          </a:p>
        </p:txBody>
      </p:sp>
    </p:spTree>
    <p:extLst>
      <p:ext uri="{BB962C8B-B14F-4D97-AF65-F5344CB8AC3E}">
        <p14:creationId xmlns:p14="http://schemas.microsoft.com/office/powerpoint/2010/main" val="226872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Sorting algorithms are often classified by</a:t>
            </a:r>
          </a:p>
          <a:p>
            <a:pPr lvl="1"/>
            <a:r>
              <a:rPr lang="en-US" dirty="0"/>
              <a:t>Computational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complexity</a:t>
            </a:r>
            <a:r>
              <a:rPr lang="en-US" dirty="0"/>
              <a:t> and memory usage</a:t>
            </a:r>
          </a:p>
          <a:p>
            <a:pPr lvl="2"/>
            <a:r>
              <a:rPr lang="en-US" dirty="0"/>
              <a:t>Worst, average and best case behavior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/>
              <a:t> / non-recursive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Stability</a:t>
            </a:r>
            <a:r>
              <a:rPr lang="en-US" dirty="0"/>
              <a:t> – stable / unstable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Comparison-based</a:t>
            </a:r>
            <a:r>
              <a:rPr lang="en-US" dirty="0"/>
              <a:t> sort / non-comparison based</a:t>
            </a:r>
          </a:p>
          <a:p>
            <a:pPr lvl="1"/>
            <a:r>
              <a:rPr lang="en-US" dirty="0"/>
              <a:t>Sorting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/>
              <a:t>: insertion, exchange (bubble sort and quicksort), selection (heapsort), merging, serial / parallel, etc.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Sorting Algorithms: </a:t>
            </a: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0919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Sort: Hot It Works?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161038"/>
            <a:ext cx="5492048" cy="52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60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hlinkClick r:id="rId2"/>
              </a:rPr>
              <a:t>QuickSort</a:t>
            </a:r>
            <a:r>
              <a:rPr lang="en-US" sz="3200" dirty="0"/>
              <a:t> – efficient sorting algorithm (</a:t>
            </a:r>
            <a:r>
              <a:rPr lang="en-US" sz="3200" dirty="0">
                <a:hlinkClick r:id="rId3"/>
              </a:rPr>
              <a:t>visualize</a:t>
            </a:r>
            <a:r>
              <a:rPr lang="en-US" sz="3200" dirty="0"/>
              <a:t>)</a:t>
            </a:r>
          </a:p>
          <a:p>
            <a:pPr lvl="1"/>
            <a:r>
              <a:rPr lang="en-US" sz="2900" dirty="0"/>
              <a:t>Choose a pivot; move smaller elements left &amp; larger right; sort left &amp; right</a:t>
            </a:r>
          </a:p>
          <a:p>
            <a:pPr lvl="1"/>
            <a:r>
              <a:rPr lang="en-US" sz="2900" dirty="0"/>
              <a:t>Best &amp; average case: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O(n*log(n))</a:t>
            </a:r>
            <a:r>
              <a:rPr lang="en-US" sz="2900" dirty="0"/>
              <a:t>; Worst: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O(n</a:t>
            </a:r>
            <a:r>
              <a:rPr lang="en-US" sz="2900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2900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2900" dirty="0"/>
              <a:t>Memory: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O(log(n))</a:t>
            </a:r>
            <a:r>
              <a:rPr lang="en-US" sz="2900" dirty="0"/>
              <a:t> stack space (for recursion)</a:t>
            </a:r>
          </a:p>
          <a:p>
            <a:pPr lvl="1">
              <a:buClr>
                <a:srgbClr val="F0A22E"/>
              </a:buClr>
            </a:pPr>
            <a:r>
              <a:rPr lang="en-US" sz="2700" dirty="0">
                <a:solidFill>
                  <a:prstClr val="white"/>
                </a:solidFill>
              </a:rPr>
              <a:t>Stable: Depends</a:t>
            </a:r>
          </a:p>
          <a:p>
            <a:pPr lvl="1">
              <a:buClr>
                <a:srgbClr val="F0A22E"/>
              </a:buClr>
            </a:pPr>
            <a:r>
              <a:rPr lang="en-US" sz="2700" dirty="0">
                <a:solidFill>
                  <a:prstClr val="white"/>
                </a:solidFill>
              </a:rPr>
              <a:t>Method: </a:t>
            </a:r>
            <a:r>
              <a:rPr lang="en-US" sz="2700" dirty="0"/>
              <a:t>Partitioning</a:t>
            </a:r>
            <a:endParaRPr lang="en-US" sz="2700" dirty="0">
              <a:solidFill>
                <a:prstClr val="white"/>
              </a:solidFill>
            </a:endParaRPr>
          </a:p>
          <a:p>
            <a:pPr lvl="1"/>
            <a:endParaRPr lang="en-US" sz="2900" dirty="0"/>
          </a:p>
          <a:p>
            <a:pPr marL="377887" lvl="1" indent="0">
              <a:buFont typeface="Wingdings" panose="05000000000000000000" pitchFamily="2" charset="2"/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QuickSort</a:t>
            </a:r>
          </a:p>
        </p:txBody>
      </p:sp>
    </p:spTree>
    <p:extLst>
      <p:ext uri="{BB962C8B-B14F-4D97-AF65-F5344CB8AC3E}">
        <p14:creationId xmlns:p14="http://schemas.microsoft.com/office/powerpoint/2010/main" val="30119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8000"/>
              </a:lnSpc>
            </a:pPr>
            <a:r>
              <a:rPr lang="en-US" sz="3200" dirty="0">
                <a:hlinkClick r:id="rId2"/>
              </a:rPr>
              <a:t>Counting sort</a:t>
            </a:r>
            <a:r>
              <a:rPr lang="en-US" sz="3200" dirty="0"/>
              <a:t> is a very efficient sorting algorithm (</a:t>
            </a:r>
            <a:r>
              <a:rPr lang="en-US" sz="3200" dirty="0">
                <a:hlinkClick r:id="rId3"/>
              </a:rPr>
              <a:t>visualize</a:t>
            </a:r>
            <a:r>
              <a:rPr lang="en-US" sz="3200" dirty="0"/>
              <a:t>)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Sorts small integers by counting their occurrences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Not a comparison-based sort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Best, average and worst case: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O(n + k)</a:t>
            </a:r>
          </a:p>
          <a:p>
            <a:pPr lvl="1">
              <a:lnSpc>
                <a:spcPct val="98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/>
              <a:t> is the range of numbers to be sorted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E.g. [-1000 ... 1000] </a:t>
            </a:r>
            <a:r>
              <a:rPr lang="en-US" sz="3000" dirty="0">
                <a:sym typeface="Wingdings" panose="05000000000000000000" pitchFamily="2" charset="2"/>
              </a:rPr>
              <a:t> k = 2001</a:t>
            </a:r>
            <a:endParaRPr lang="en-US" sz="3000" dirty="0"/>
          </a:p>
          <a:p>
            <a:pPr>
              <a:lnSpc>
                <a:spcPct val="98000"/>
              </a:lnSpc>
            </a:pPr>
            <a:r>
              <a:rPr lang="en-US" sz="3200" dirty="0"/>
              <a:t>Memory: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O(n + k) </a:t>
            </a:r>
            <a:r>
              <a:rPr lang="en-US" sz="3200" dirty="0"/>
              <a:t>Space: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O(k)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Stable: Yes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Method: Counting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pic>
        <p:nvPicPr>
          <p:cNvPr id="6146" name="Picture 2" descr="http://www.cs.rit.edu/%7Evcss233/Labs/lab05/images/count_sort_ex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10" y="3810000"/>
            <a:ext cx="4455088" cy="251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84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Bucket sort</a:t>
            </a:r>
            <a:r>
              <a:rPr lang="en-US" dirty="0"/>
              <a:t> partitions an array into a number of buckets</a:t>
            </a:r>
          </a:p>
          <a:p>
            <a:pPr lvl="1"/>
            <a:r>
              <a:rPr lang="en-US" dirty="0"/>
              <a:t>Each bucket is then sorted individually with a different algorithm</a:t>
            </a:r>
          </a:p>
          <a:p>
            <a:pPr lvl="1"/>
            <a:r>
              <a:rPr lang="en-US" dirty="0"/>
              <a:t>Not a comparison-based sort</a:t>
            </a:r>
          </a:p>
          <a:p>
            <a:r>
              <a:rPr lang="en-US" dirty="0"/>
              <a:t>Average case: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 + k)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/>
              <a:t> = the number of buckets</a:t>
            </a:r>
          </a:p>
          <a:p>
            <a:r>
              <a:rPr lang="en-US" dirty="0"/>
              <a:t>Worst case: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 * log n)  </a:t>
            </a:r>
            <a:endParaRPr lang="en-US" dirty="0"/>
          </a:p>
          <a:p>
            <a:r>
              <a:rPr lang="en-US" dirty="0"/>
              <a:t>Stable: Yes (depends on algorithm)</a:t>
            </a:r>
          </a:p>
          <a:p>
            <a:r>
              <a:rPr lang="en-US" dirty="0"/>
              <a:t>Memory: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O(n)</a:t>
            </a:r>
            <a:r>
              <a:rPr lang="en-US" dirty="0"/>
              <a:t>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buckets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elements totally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</a:t>
            </a:r>
          </a:p>
        </p:txBody>
      </p:sp>
      <p:pic>
        <p:nvPicPr>
          <p:cNvPr id="4098" name="Picture 2" descr="http://upload.wikimedia.org/wikipedia/commons/6/61/Bucket_sort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2665171"/>
            <a:ext cx="3465225" cy="1459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Bucket sort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191000"/>
            <a:ext cx="3465225" cy="1470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9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Sorting Algorithms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831971"/>
              </p:ext>
            </p:extLst>
          </p:nvPr>
        </p:nvGraphicFramePr>
        <p:xfrm>
          <a:off x="433200" y="1219200"/>
          <a:ext cx="11274297" cy="516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2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Average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Memory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Stable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2"/>
                        </a:rPr>
                        <a:t>SelectionSort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3"/>
                        </a:rPr>
                        <a:t>BubbleSort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Exchanging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7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4"/>
                        </a:rPr>
                        <a:t>InsertionSort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Insertion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93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5"/>
                        </a:rPr>
                        <a:t>QuickSort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Depends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Partitioning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466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6"/>
                        </a:rPr>
                        <a:t>MergeSort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1 (or</a:t>
                      </a:r>
                      <a:r>
                        <a:rPr lang="en-US" sz="2600" baseline="0" noProof="1">
                          <a:solidFill>
                            <a:schemeClr val="tx1"/>
                          </a:solidFill>
                        </a:rPr>
                        <a:t> 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Merging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7"/>
                        </a:rPr>
                        <a:t>HeapSort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8"/>
                        </a:rPr>
                        <a:t>BogoSort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n*n!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n*n!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Luck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7336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C1339936-A6D4-48A7-AC11-7BBEE79E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13" y="621397"/>
            <a:ext cx="4572000" cy="4572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Searching Algorithms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Linear, Binary and Interpolation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3" name="Graphic 12" descr="Newspaper">
            <a:extLst>
              <a:ext uri="{FF2B5EF4-FFF2-40B4-BE49-F238E27FC236}">
                <a16:creationId xmlns:a16="http://schemas.microsoft.com/office/drawing/2014/main" id="{CB33DEAB-DE8C-4903-AD98-E246533B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4212" y="12954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52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algorithm</a:t>
            </a:r>
            <a:r>
              <a:rPr lang="en-US" dirty="0"/>
              <a:t> == an algorithm for finding an item with specified properties among a collection of items</a:t>
            </a:r>
          </a:p>
          <a:p>
            <a:r>
              <a:rPr lang="en-US" dirty="0"/>
              <a:t>Different types of searching algorithms</a:t>
            </a:r>
          </a:p>
          <a:p>
            <a:pPr lvl="1"/>
            <a:r>
              <a:rPr lang="en-US" dirty="0"/>
              <a:t>For virtual search spaces</a:t>
            </a:r>
          </a:p>
          <a:p>
            <a:pPr lvl="2"/>
            <a:r>
              <a:rPr lang="en-US" dirty="0"/>
              <a:t>Satisfy specific mathematical equations</a:t>
            </a:r>
          </a:p>
          <a:p>
            <a:pPr lvl="2"/>
            <a:r>
              <a:rPr lang="en-US" dirty="0"/>
              <a:t>Try to exploit partial knowledge about a structure</a:t>
            </a:r>
          </a:p>
          <a:p>
            <a:pPr lvl="1"/>
            <a:r>
              <a:rPr lang="en-US" dirty="0"/>
              <a:t>For sub-structures of a given structure</a:t>
            </a:r>
          </a:p>
          <a:p>
            <a:pPr lvl="2"/>
            <a:r>
              <a:rPr lang="en-US" dirty="0"/>
              <a:t>A graph, a string, a finite group</a:t>
            </a:r>
          </a:p>
          <a:p>
            <a:pPr lvl="1"/>
            <a:r>
              <a:rPr lang="en-US" dirty="0"/>
              <a:t>Search for the min / max of a function,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Algorithm </a:t>
            </a:r>
            <a:endParaRPr lang="en-US" dirty="0"/>
          </a:p>
        </p:txBody>
      </p:sp>
      <p:pic>
        <p:nvPicPr>
          <p:cNvPr id="4098" name="Picture 2" descr="http://www.papernot.fr/images/sear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129" y="3886200"/>
            <a:ext cx="267388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10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Linear search</a:t>
            </a:r>
            <a:r>
              <a:rPr lang="en-US" dirty="0"/>
              <a:t> finds a particular value in a list (</a:t>
            </a:r>
            <a:r>
              <a:rPr lang="en-US" dirty="0">
                <a:hlinkClick r:id="rId3"/>
              </a:rPr>
              <a:t>visualize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Checking every one of the elements</a:t>
            </a:r>
          </a:p>
          <a:p>
            <a:pPr lvl="1"/>
            <a:r>
              <a:rPr lang="en-US" dirty="0"/>
              <a:t>One at a time, in sequence</a:t>
            </a:r>
          </a:p>
          <a:p>
            <a:pPr lvl="1"/>
            <a:r>
              <a:rPr lang="en-US" dirty="0"/>
              <a:t>Until the desired one is found</a:t>
            </a:r>
          </a:p>
          <a:p>
            <a:r>
              <a:rPr lang="en-US" dirty="0"/>
              <a:t>Worst &amp; average performance: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73859" y="4754940"/>
            <a:ext cx="10706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item in the list: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that item has the desired value,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the item's location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nothing</a:t>
            </a:r>
          </a:p>
        </p:txBody>
      </p:sp>
      <p:pic>
        <p:nvPicPr>
          <p:cNvPr id="4098" name="Picture 2" descr="linear-search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06" y="2222734"/>
            <a:ext cx="4152900" cy="1433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darcy.rsgc.on.ca/ACES/ICS3U/images/SequentialSearchAnimation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07" y="4136654"/>
            <a:ext cx="4152900" cy="22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896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Binary search</a:t>
            </a:r>
            <a:r>
              <a:rPr lang="en-US" dirty="0"/>
              <a:t> finds an item within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data structure</a:t>
            </a:r>
          </a:p>
          <a:p>
            <a:r>
              <a:rPr lang="en-US" dirty="0"/>
              <a:t>At each step, compare the input with the middle element</a:t>
            </a:r>
          </a:p>
          <a:p>
            <a:pPr lvl="1"/>
            <a:r>
              <a:rPr lang="en-US" dirty="0"/>
              <a:t>The algorithm repeats its action to the left or right sub-structure</a:t>
            </a:r>
          </a:p>
          <a:p>
            <a:r>
              <a:rPr lang="en-US" dirty="0"/>
              <a:t>Average performance: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O(log(n))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endParaRPr lang="en-US" dirty="0"/>
          </a:p>
        </p:txBody>
      </p:sp>
      <p:pic>
        <p:nvPicPr>
          <p:cNvPr id="3074" name="Picture 2" descr="http://railspikes.com/assets/2008/10/3/binary_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56534"/>
            <a:ext cx="3170296" cy="2200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12" y="4156534"/>
            <a:ext cx="2590800" cy="2200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932612" y="3190117"/>
            <a:ext cx="4087914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See the </a:t>
            </a:r>
            <a:r>
              <a:rPr lang="en-US" sz="3400" dirty="0">
                <a:solidFill>
                  <a:prstClr val="white"/>
                </a:solidFill>
                <a:hlinkClick r:id="rId5"/>
              </a:rPr>
              <a:t>visualization</a:t>
            </a:r>
            <a:endParaRPr lang="en-US" sz="3400" dirty="0">
              <a:solidFill>
                <a:srgbClr val="FBEEC9">
                  <a:lumMod val="75000"/>
                </a:srgbClr>
              </a:solidFill>
            </a:endParaRPr>
          </a:p>
        </p:txBody>
      </p:sp>
      <p:pic>
        <p:nvPicPr>
          <p:cNvPr id="11" name="Picture 6" descr="http://darcy.rsgc.on.ca/ACES/ICS3U/images/BinarySearchAnimatio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08" y="4156534"/>
            <a:ext cx="3770082" cy="22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50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(Recursive)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1092" y="1219200"/>
            <a:ext cx="1051112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BinarySearch(int arr[], int key, int start, int end)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(end &lt; start)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KEY_NOT_FOUND;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(start + end) /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(arr[mid] &gt; key)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BinarySearch(arr, key, start, mid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(arr[mid] &lt; key)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BinarySearch(arr, key, mid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end);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mid;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826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0375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Stable</a:t>
            </a:r>
            <a:r>
              <a:rPr lang="en-US" dirty="0"/>
              <a:t> sorting algorithms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Maintain the order of equal elements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If two items compare as equal, their relative order is preserved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Unstable</a:t>
            </a:r>
            <a:r>
              <a:rPr lang="en-US" dirty="0"/>
              <a:t> sorting algorithms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Rearrange the equal elements in unpredictable order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Often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elements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/>
              <a:t> used for equality comparing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Stability of Sorting</a:t>
            </a:r>
            <a:endParaRPr lang="en-US" dirty="0"/>
          </a:p>
        </p:txBody>
      </p:sp>
      <p:pic>
        <p:nvPicPr>
          <p:cNvPr id="1026" name="Picture 2" descr="File:Sorting stability playing card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98494"/>
            <a:ext cx="2950464" cy="4876800"/>
          </a:xfrm>
          <a:prstGeom prst="roundRect">
            <a:avLst>
              <a:gd name="adj" fmla="val 97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5795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(Iterative)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3" y="1327116"/>
            <a:ext cx="10515600" cy="492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BinarySearch(int arr[], int key, int start, int end)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(end &gt;= start)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(start + end) /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(arr[mid] &lt; key)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start = mid + 1;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(arr[mid] &gt; key)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end = mid - 1;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mid;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KEY_NOT_FOUND;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51771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2"/>
              </a:rPr>
              <a:t>Interpolation search</a:t>
            </a:r>
            <a:r>
              <a:rPr lang="en-US" dirty="0"/>
              <a:t> == an algorithm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</a:t>
            </a:r>
            <a:r>
              <a:rPr lang="en-US" dirty="0"/>
              <a:t> for a given key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indexed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Parallels how humans search through a telephone book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Calculates where in the remaining search space the item might be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Binary search always chooses the middle element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Can we have a better hit, e.g.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Angel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the phonebook should be at the start, not at the middle</a:t>
            </a:r>
            <a:r>
              <a:rPr lang="en-US"/>
              <a:t>, OK?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Average case: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log(log(n))</a:t>
            </a:r>
            <a:r>
              <a:rPr lang="en-US" dirty="0"/>
              <a:t>, Worst case: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http://youtube.com/watch?v=l1ed_bTv7Hw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Interpolation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25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Interpolation Search – Sample Implementation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5" y="1066800"/>
            <a:ext cx="10515598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InterpolationSearch(int[] sortedArray, int 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low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high = sortedArray.Length - 1;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(sortedArray[low] &lt;= key &amp;&amp; sortedArray[high] &gt;= 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low + ((key - sortedArray[low]) * (high - low))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 (sortedArray[high] - sortedArray[low]);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(sortedArray[mid] &lt; key)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low = mid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(sortedArray[mid] &gt; key)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high = mid - 1;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mid;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(sortedArray[low] == key) return 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return KEY_NOT_FOUND;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6523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1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8342398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Slow sorting algorithms: 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Selection sort, Bubble sort, Insertion sort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Fast sorting algorithms: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Quick sort, Merge sort, etc.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How to choose the most appropriate algorithm? 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http://stackoverflow.com/a/1934004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200" dirty="0"/>
              <a:t>Searching algorithms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Binary Search, Interpolation Search</a:t>
            </a:r>
          </a:p>
        </p:txBody>
      </p: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Sorting and Searching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BFD89-1DEC-4C2D-BAC1-C7147D6E1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3C25AA-25E6-4AF5-90DB-AFBACFF6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Helper Methods</a:t>
            </a:r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ECC26-AAE3-45A1-AC6A-4814B38042C1}"/>
              </a:ext>
            </a:extLst>
          </p:cNvPr>
          <p:cNvSpPr/>
          <p:nvPr/>
        </p:nvSpPr>
        <p:spPr>
          <a:xfrm>
            <a:off x="608012" y="1589855"/>
            <a:ext cx="10667998" cy="1569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Swap&lt;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collection, int from, int to)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Swap the elements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D5BDE-8739-465C-86E3-075447A32EFD}"/>
              </a:ext>
            </a:extLst>
          </p:cNvPr>
          <p:cNvSpPr/>
          <p:nvPr/>
        </p:nvSpPr>
        <p:spPr>
          <a:xfrm>
            <a:off x="608012" y="3657600"/>
            <a:ext cx="10667998" cy="1569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bool Less(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first,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second)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first.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708176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3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98FCFC-4E7A-465A-A19E-9AE3D7613FA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FF35E3A-988C-407C-8ADE-A0B6F18D0479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80EAA548-21EC-489B-89C0-3B7356DED36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2504</Words>
  <Application>Microsoft Office PowerPoint</Application>
  <PresentationFormat>Custom</PresentationFormat>
  <Paragraphs>657</Paragraphs>
  <Slides>86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Consolas</vt:lpstr>
      <vt:lpstr>Wingdings</vt:lpstr>
      <vt:lpstr>Wingdings 2</vt:lpstr>
      <vt:lpstr>SoftUni 16x9</vt:lpstr>
      <vt:lpstr>Sorting and Searching Algorithms</vt:lpstr>
      <vt:lpstr>Table of Contents</vt:lpstr>
      <vt:lpstr>Have a Question?</vt:lpstr>
      <vt:lpstr>Simple Sorting Algorithms</vt:lpstr>
      <vt:lpstr>What is a Sorting Algorithm?</vt:lpstr>
      <vt:lpstr>Sorting – Example</vt:lpstr>
      <vt:lpstr>Sorting Algorithms: Classification</vt:lpstr>
      <vt:lpstr>Stability of Sorting</vt:lpstr>
      <vt:lpstr>Sorting Helper Methods</vt:lpstr>
      <vt:lpstr>Selection Sort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Sort: Why Unstable?</vt:lpstr>
      <vt:lpstr>Selection Sort Code</vt:lpstr>
      <vt:lpstr>Comparison of Sorting Algorithms</vt:lpstr>
      <vt:lpstr>Bubble Sort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Comparison of Sorting Algorithms</vt:lpstr>
      <vt:lpstr>Insertion Sort</vt:lpstr>
      <vt:lpstr>Comparison of Sorting Algorithms</vt:lpstr>
      <vt:lpstr>Shuffling</vt:lpstr>
      <vt:lpstr>Shuffling</vt:lpstr>
      <vt:lpstr>Fisher–Yates Shuffle Algorithm</vt:lpstr>
      <vt:lpstr>Advanced Sorting Algorithms</vt:lpstr>
      <vt:lpstr>Merge Sort</vt:lpstr>
      <vt:lpstr>Merge Sort: Hot It Works?</vt:lpstr>
      <vt:lpstr>QuickSort</vt:lpstr>
      <vt:lpstr>Counting Sort</vt:lpstr>
      <vt:lpstr>Bucket Sort</vt:lpstr>
      <vt:lpstr>Comparison of Sorting Algorithms</vt:lpstr>
      <vt:lpstr>Searching Algorithms</vt:lpstr>
      <vt:lpstr>Search Algorithm </vt:lpstr>
      <vt:lpstr>Linear Search</vt:lpstr>
      <vt:lpstr>Binary Search</vt:lpstr>
      <vt:lpstr>Binary Search (Recursive)</vt:lpstr>
      <vt:lpstr>Binary Search (Iterative)</vt:lpstr>
      <vt:lpstr>Interpolation Search</vt:lpstr>
      <vt:lpstr>Interpolation Search – Sample Implementation</vt:lpstr>
      <vt:lpstr>Summary</vt:lpstr>
      <vt:lpstr>Sorting and Searching Algorithms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and Searching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2017-07-05T17:27:39Z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  <property fmtid="{D5CDD505-2E9C-101B-9397-08002B2CF9AE}" pid="3" name="Tfs.IsStoryboard">
    <vt:bool>true</vt:bool>
  </property>
</Properties>
</file>